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87" r:id="rId2"/>
    <p:sldId id="296" r:id="rId3"/>
    <p:sldId id="319" r:id="rId4"/>
    <p:sldId id="294" r:id="rId5"/>
    <p:sldId id="320" r:id="rId6"/>
    <p:sldId id="322" r:id="rId7"/>
    <p:sldId id="321" r:id="rId8"/>
    <p:sldId id="329" r:id="rId9"/>
    <p:sldId id="295" r:id="rId10"/>
    <p:sldId id="328" r:id="rId11"/>
    <p:sldId id="332" r:id="rId12"/>
    <p:sldId id="327" r:id="rId13"/>
    <p:sldId id="330" r:id="rId14"/>
    <p:sldId id="326" r:id="rId15"/>
    <p:sldId id="324" r:id="rId16"/>
    <p:sldId id="323" r:id="rId17"/>
    <p:sldId id="334" r:id="rId18"/>
    <p:sldId id="331" r:id="rId19"/>
  </p:sldIdLst>
  <p:sldSz cx="12192000" cy="6858000"/>
  <p:notesSz cx="6789738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D71"/>
    <a:srgbClr val="79909C"/>
    <a:srgbClr val="874235"/>
    <a:srgbClr val="874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3B751-D596-418F-8483-DE78E5C536DA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5947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49D22-EC94-4D24-9E6C-293CFF44BE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15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5ACD-BA65-4419-BB35-7A116AC7C5DC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9B32-547A-4DFA-B1E7-ED8E26F2BC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78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5ACD-BA65-4419-BB35-7A116AC7C5DC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9B32-547A-4DFA-B1E7-ED8E26F2BC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425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5ACD-BA65-4419-BB35-7A116AC7C5DC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9B32-547A-4DFA-B1E7-ED8E26F2BC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438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5ACD-BA65-4419-BB35-7A116AC7C5DC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9B32-547A-4DFA-B1E7-ED8E26F2BC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67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5ACD-BA65-4419-BB35-7A116AC7C5DC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9B32-547A-4DFA-B1E7-ED8E26F2BC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05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5ACD-BA65-4419-BB35-7A116AC7C5DC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9B32-547A-4DFA-B1E7-ED8E26F2BC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77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5ACD-BA65-4419-BB35-7A116AC7C5DC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9B32-547A-4DFA-B1E7-ED8E26F2BC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83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5ACD-BA65-4419-BB35-7A116AC7C5DC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9B32-547A-4DFA-B1E7-ED8E26F2BC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22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5ACD-BA65-4419-BB35-7A116AC7C5DC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9B32-547A-4DFA-B1E7-ED8E26F2BC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80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5ACD-BA65-4419-BB35-7A116AC7C5DC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9B32-547A-4DFA-B1E7-ED8E26F2BC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61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5ACD-BA65-4419-BB35-7A116AC7C5DC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9B32-547A-4DFA-B1E7-ED8E26F2BC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63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5ACD-BA65-4419-BB35-7A116AC7C5DC}" type="datetimeFigureOut">
              <a:rPr lang="sv-SE" smtClean="0"/>
              <a:t>2021-08-26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09B32-547A-4DFA-B1E7-ED8E26F2BC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60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1710599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743075" y="2167564"/>
            <a:ext cx="8705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600" b="1" dirty="0">
                <a:solidFill>
                  <a:srgbClr val="4F5D71"/>
                </a:solidFill>
                <a:latin typeface="ITC Franklin Gothic Book" panose="020B0500000000000000" pitchFamily="34" charset="0"/>
              </a:rPr>
              <a:t>Vägen till allmän och lika rösträtt</a:t>
            </a:r>
          </a:p>
        </p:txBody>
      </p:sp>
    </p:spTree>
    <p:extLst>
      <p:ext uri="{BB962C8B-B14F-4D97-AF65-F5344CB8AC3E}">
        <p14:creationId xmlns:p14="http://schemas.microsoft.com/office/powerpoint/2010/main" val="236053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14" y="101059"/>
            <a:ext cx="5503572" cy="66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1636453"/>
            <a:ext cx="9113520" cy="1246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" y="3392300"/>
            <a:ext cx="9128760" cy="1002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87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4" y="260172"/>
            <a:ext cx="8303172" cy="6337656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260172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39" y="796865"/>
            <a:ext cx="8826322" cy="52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1743075" y="447504"/>
            <a:ext cx="87058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600" dirty="0">
                <a:solidFill>
                  <a:srgbClr val="4F5D71"/>
                </a:solidFill>
                <a:latin typeface="ITC Franklin Gothic Book" panose="020B0500000000000000" pitchFamily="34" charset="0"/>
              </a:rPr>
              <a:t>Argumenten</a:t>
            </a:r>
            <a:endParaRPr lang="sv-SE" sz="6600" dirty="0">
              <a:solidFill>
                <a:srgbClr val="4F5D7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311226" y="2823286"/>
            <a:ext cx="9569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200" dirty="0">
                <a:latin typeface="ITC Franklin Gothic Book" panose="020B0500000000000000" pitchFamily="34" charset="0"/>
              </a:rPr>
              <a:t>• Titta på arkivhandlingar C1 – C4</a:t>
            </a:r>
          </a:p>
        </p:txBody>
      </p:sp>
    </p:spTree>
    <p:extLst>
      <p:ext uri="{BB962C8B-B14F-4D97-AF65-F5344CB8AC3E}">
        <p14:creationId xmlns:p14="http://schemas.microsoft.com/office/powerpoint/2010/main" val="1743086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3" y="626016"/>
            <a:ext cx="7572874" cy="572588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48" y="782705"/>
            <a:ext cx="3441163" cy="55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76" y="60439"/>
            <a:ext cx="5433848" cy="67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1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66" y="365125"/>
            <a:ext cx="3947668" cy="610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30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28" y="425669"/>
            <a:ext cx="1444144" cy="60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37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1743075" y="495189"/>
            <a:ext cx="87058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600" dirty="0">
                <a:solidFill>
                  <a:srgbClr val="4F5D71"/>
                </a:solidFill>
                <a:latin typeface="ITC Franklin Gothic Book" panose="020B0500000000000000" pitchFamily="34" charset="0"/>
              </a:rPr>
              <a:t>”Allmän” rösträtt</a:t>
            </a:r>
            <a:endParaRPr lang="sv-SE" sz="6600" dirty="0">
              <a:solidFill>
                <a:srgbClr val="4F5D7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311226" y="2009768"/>
            <a:ext cx="9569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latin typeface="ITC Franklin Gothic Book" panose="020B0500000000000000" pitchFamily="34" charset="0"/>
              </a:rPr>
              <a:t>• </a:t>
            </a:r>
            <a:r>
              <a:rPr lang="sv-SE" sz="3200" dirty="0"/>
              <a:t>Vilket år fick alla svenska medborgare över 18 år rösträtt?</a:t>
            </a:r>
            <a:endParaRPr lang="sv-SE" sz="3200" dirty="0">
              <a:latin typeface="ITC Franklin Gothic Book" panose="020B0500000000000000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311226" y="3170403"/>
            <a:ext cx="95218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3600" i="1" dirty="0"/>
              <a:t>1921: Kvinnor får rösta i riksdagsval</a:t>
            </a:r>
            <a:endParaRPr lang="sv-SE" sz="8000" dirty="0"/>
          </a:p>
        </p:txBody>
      </p:sp>
      <p:sp>
        <p:nvSpPr>
          <p:cNvPr id="5" name="Rektangel 4"/>
          <p:cNvSpPr/>
          <p:nvPr/>
        </p:nvSpPr>
        <p:spPr>
          <a:xfrm>
            <a:off x="1311226" y="3900151"/>
            <a:ext cx="95218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3600" i="1" dirty="0"/>
              <a:t>1937: Fängelseinterner får rösta</a:t>
            </a:r>
            <a:endParaRPr lang="sv-SE" sz="3600" dirty="0"/>
          </a:p>
        </p:txBody>
      </p:sp>
      <p:sp>
        <p:nvSpPr>
          <p:cNvPr id="6" name="Rektangel 5"/>
          <p:cNvSpPr/>
          <p:nvPr/>
        </p:nvSpPr>
        <p:spPr>
          <a:xfrm>
            <a:off x="1311226" y="4626714"/>
            <a:ext cx="956954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3600" i="1" dirty="0"/>
              <a:t>1945: Den som erhöll fattigunderstöd får rösta</a:t>
            </a:r>
            <a:endParaRPr lang="sv-SE" sz="3600" dirty="0"/>
          </a:p>
        </p:txBody>
      </p:sp>
      <p:sp>
        <p:nvSpPr>
          <p:cNvPr id="7" name="Rektangel 6"/>
          <p:cNvSpPr/>
          <p:nvPr/>
        </p:nvSpPr>
        <p:spPr>
          <a:xfrm>
            <a:off x="1287392" y="5353277"/>
            <a:ext cx="956954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3600" i="1" dirty="0"/>
              <a:t>1989: Begreppet omyndigförklarad avskaffas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3236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587546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743075" y="513043"/>
            <a:ext cx="8705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600" dirty="0">
                <a:solidFill>
                  <a:srgbClr val="4F5D71"/>
                </a:solidFill>
                <a:latin typeface="ITC Franklin Gothic Book" panose="020B0500000000000000" pitchFamily="34" charset="0"/>
              </a:rPr>
              <a:t>Vilken rättighet är viktigast för dig?</a:t>
            </a:r>
            <a:endParaRPr lang="sv-SE" sz="6600" dirty="0">
              <a:solidFill>
                <a:srgbClr val="4F5D7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311226" y="3663545"/>
            <a:ext cx="9569548" cy="74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200" dirty="0">
                <a:latin typeface="ITC Franklin Gothic Book" panose="020B0500000000000000" pitchFamily="34" charset="0"/>
              </a:rPr>
              <a:t>• Välj en rättighet. Motivera!</a:t>
            </a:r>
          </a:p>
        </p:txBody>
      </p:sp>
    </p:spTree>
    <p:extLst>
      <p:ext uri="{BB962C8B-B14F-4D97-AF65-F5344CB8AC3E}">
        <p14:creationId xmlns:p14="http://schemas.microsoft.com/office/powerpoint/2010/main" val="97738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743075" y="546357"/>
            <a:ext cx="87058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600" dirty="0">
                <a:solidFill>
                  <a:srgbClr val="4F5D71"/>
                </a:solidFill>
                <a:latin typeface="ITC Franklin Gothic Book" panose="020B0500000000000000" pitchFamily="34" charset="0"/>
              </a:rPr>
              <a:t>Engagemanget</a:t>
            </a:r>
            <a:endParaRPr lang="sv-SE" sz="6600" dirty="0">
              <a:solidFill>
                <a:srgbClr val="4F5D7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311226" y="2823286"/>
            <a:ext cx="9569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200" dirty="0">
                <a:latin typeface="ITC Franklin Gothic Book" panose="020B0500000000000000" pitchFamily="34" charset="0"/>
              </a:rPr>
              <a:t>• Titta på arkivhandlingar A1– A4</a:t>
            </a:r>
          </a:p>
        </p:txBody>
      </p:sp>
    </p:spTree>
    <p:extLst>
      <p:ext uri="{BB962C8B-B14F-4D97-AF65-F5344CB8AC3E}">
        <p14:creationId xmlns:p14="http://schemas.microsoft.com/office/powerpoint/2010/main" val="390362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59" y="330825"/>
            <a:ext cx="4960882" cy="61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49" y="204952"/>
            <a:ext cx="4215302" cy="64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2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07" y="166785"/>
            <a:ext cx="4456386" cy="652443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 b="1361"/>
          <a:stretch/>
        </p:blipFill>
        <p:spPr>
          <a:xfrm>
            <a:off x="5272120" y="598394"/>
            <a:ext cx="4390960" cy="5614148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84" y="1000573"/>
            <a:ext cx="3653018" cy="48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76" y="362607"/>
            <a:ext cx="8177048" cy="61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7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743075" y="628736"/>
            <a:ext cx="87058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600" dirty="0">
                <a:solidFill>
                  <a:srgbClr val="4F5D71"/>
                </a:solidFill>
                <a:latin typeface="ITC Franklin Gothic Book" panose="020B0500000000000000" pitchFamily="34" charset="0"/>
              </a:rPr>
              <a:t>Systemet</a:t>
            </a:r>
            <a:endParaRPr lang="sv-SE" sz="6600" dirty="0">
              <a:solidFill>
                <a:srgbClr val="4F5D7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311226" y="2823286"/>
            <a:ext cx="9569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200" dirty="0">
                <a:latin typeface="ITC Franklin Gothic Book" panose="020B0500000000000000" pitchFamily="34" charset="0"/>
              </a:rPr>
              <a:t>• Titta på arkivhandlingar B1 – B4</a:t>
            </a:r>
          </a:p>
        </p:txBody>
      </p:sp>
    </p:spTree>
    <p:extLst>
      <p:ext uri="{BB962C8B-B14F-4D97-AF65-F5344CB8AC3E}">
        <p14:creationId xmlns:p14="http://schemas.microsoft.com/office/powerpoint/2010/main" val="35107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0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br>
              <a:rPr lang="sv-SE" sz="2800" dirty="0">
                <a:solidFill>
                  <a:schemeClr val="bg1"/>
                </a:solidFill>
                <a:latin typeface="ITC Franklin Gothic Book" panose="020B0500000000000000" pitchFamily="34" charset="0"/>
              </a:rPr>
            </a:br>
            <a:endParaRPr lang="sv-SE" sz="2800" dirty="0">
              <a:solidFill>
                <a:schemeClr val="bg1"/>
              </a:solidFill>
              <a:latin typeface="ITC Franklin Gothic Book" panose="020B0500000000000000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14" y="236483"/>
            <a:ext cx="4800572" cy="63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4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149</Words>
  <Application>Microsoft Office PowerPoint</Application>
  <PresentationFormat>Bredbild</PresentationFormat>
  <Paragraphs>31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ITC Franklin Gothic Book</vt:lpstr>
      <vt:lpstr>Office-tema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PowerPoint-presentation</vt:lpstr>
      <vt:lpstr>    </vt:lpstr>
      <vt:lpstr>    </vt:lpstr>
      <vt:lpstr>    </vt:lpstr>
      <vt:lpstr>   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Agius</dc:creator>
  <cp:lastModifiedBy>Malmsjö Nicklas</cp:lastModifiedBy>
  <cp:revision>188</cp:revision>
  <cp:lastPrinted>2017-05-10T11:34:58Z</cp:lastPrinted>
  <dcterms:created xsi:type="dcterms:W3CDTF">2017-04-18T12:10:15Z</dcterms:created>
  <dcterms:modified xsi:type="dcterms:W3CDTF">2021-08-26T11:41:39Z</dcterms:modified>
</cp:coreProperties>
</file>