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tif" ContentType="image/tiff"/>
  <Override PartName="/ppt/media/image14.tif" ContentType="image/tiff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sv-SE" sz="4400" spc="-1" strike="noStrike">
                <a:solidFill>
                  <a:srgbClr val="000000"/>
                </a:solidFill>
                <a:latin typeface="Calibri Light"/>
              </a:rPr>
              <a:t>Klicka här för att ändra format</a:t>
            </a:r>
            <a:endParaRPr b="0" lang="sv-S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  <a:buNone/>
            </a:pPr>
            <a:fld id="{3CE4F868-2BA5-48B0-AFAA-2D60E5C44B4D}" type="datetime">
              <a:rPr b="0" lang="sv-SE" sz="1200" spc="-1" strike="noStrike">
                <a:solidFill>
                  <a:srgbClr val="8b8b8b"/>
                </a:solidFill>
                <a:latin typeface="Calibri"/>
              </a:rPr>
              <a:t>2024-03-15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sv-S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  <a:buNone/>
            </a:pPr>
            <a:fld id="{4FF9AAC4-5C35-47DF-AC1E-866F0F2C6708}" type="slidenum">
              <a:rPr b="0" lang="sv-SE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sv-S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800" spc="-1" strike="noStrike">
                <a:solidFill>
                  <a:srgbClr val="000000"/>
                </a:solidFill>
                <a:latin typeface="Calibri"/>
              </a:rPr>
              <a:t>Klicka för att redigera dispositionstextens format</a:t>
            </a:r>
            <a:endParaRPr b="0" lang="sv-S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Andra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Tredje dispositionsnivån</a:t>
            </a: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1800" spc="-1" strike="noStrike">
                <a:solidFill>
                  <a:srgbClr val="000000"/>
                </a:solidFill>
                <a:latin typeface="Calibri"/>
              </a:rPr>
              <a:t>Fjärde dispositionsnivån</a:t>
            </a:r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Femte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Sjätte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solidFill>
                  <a:srgbClr val="000000"/>
                </a:solidFill>
                <a:latin typeface="Calibri"/>
              </a:rPr>
              <a:t>Sjunde dispositionsnivån</a:t>
            </a:r>
            <a:endParaRPr b="0" lang="sv-S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image" Target="../media/image14.tif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171072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Rektangel 14"/>
          <p:cNvSpPr/>
          <p:nvPr/>
        </p:nvSpPr>
        <p:spPr>
          <a:xfrm>
            <a:off x="1743120" y="2167560"/>
            <a:ext cx="870552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sv-SE" sz="6600" spc="-1" strike="noStrike">
                <a:solidFill>
                  <a:srgbClr val="4f5d71"/>
                </a:solidFill>
                <a:latin typeface="ITC Franklin Gothic Book"/>
              </a:rPr>
              <a:t>Vägen till allmän och lika rösträtt</a:t>
            </a:r>
            <a:endParaRPr b="0" lang="sv-SE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Bildobjekt 1" descr=""/>
          <p:cNvPicPr/>
          <p:nvPr/>
        </p:nvPicPr>
        <p:blipFill>
          <a:blip r:embed="rId1"/>
          <a:stretch/>
        </p:blipFill>
        <p:spPr>
          <a:xfrm>
            <a:off x="3344040" y="101160"/>
            <a:ext cx="5503320" cy="665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" name="Bildobjekt 5" descr=""/>
          <p:cNvPicPr/>
          <p:nvPr/>
        </p:nvPicPr>
        <p:blipFill>
          <a:blip r:embed="rId1"/>
          <a:stretch/>
        </p:blipFill>
        <p:spPr>
          <a:xfrm>
            <a:off x="1539360" y="1636560"/>
            <a:ext cx="9113040" cy="124632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68" name="Bildobjekt 1" descr=""/>
          <p:cNvPicPr/>
          <p:nvPr/>
        </p:nvPicPr>
        <p:blipFill>
          <a:blip r:embed="rId2"/>
          <a:stretch/>
        </p:blipFill>
        <p:spPr>
          <a:xfrm>
            <a:off x="1531800" y="3392280"/>
            <a:ext cx="9128520" cy="100260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objekt 2" descr=""/>
          <p:cNvPicPr/>
          <p:nvPr/>
        </p:nvPicPr>
        <p:blipFill>
          <a:blip r:embed="rId1"/>
          <a:stretch/>
        </p:blipFill>
        <p:spPr>
          <a:xfrm>
            <a:off x="1944360" y="260280"/>
            <a:ext cx="8302680" cy="633744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26028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" name="Bildobjekt 1" descr=""/>
          <p:cNvPicPr/>
          <p:nvPr/>
        </p:nvPicPr>
        <p:blipFill>
          <a:blip r:embed="rId2"/>
          <a:stretch/>
        </p:blipFill>
        <p:spPr>
          <a:xfrm>
            <a:off x="1683000" y="797040"/>
            <a:ext cx="8826120" cy="526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ktangel 14"/>
          <p:cNvSpPr/>
          <p:nvPr/>
        </p:nvSpPr>
        <p:spPr>
          <a:xfrm>
            <a:off x="1743120" y="447480"/>
            <a:ext cx="87055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Argumenten</a:t>
            </a:r>
            <a:endParaRPr b="0" lang="sv-SE" sz="6600" spc="-1" strike="noStrike">
              <a:latin typeface="Arial"/>
            </a:endParaRPr>
          </a:p>
        </p:txBody>
      </p:sp>
      <p:sp>
        <p:nvSpPr>
          <p:cNvPr id="73" name="Rektangel 1"/>
          <p:cNvSpPr/>
          <p:nvPr/>
        </p:nvSpPr>
        <p:spPr>
          <a:xfrm>
            <a:off x="1311120" y="2823120"/>
            <a:ext cx="9569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• </a:t>
            </a: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Titta på arkivhandlingar C1 – C4</a:t>
            </a:r>
            <a:endParaRPr b="0" lang="sv-S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5" name="Bildobjekt 1" descr=""/>
          <p:cNvPicPr/>
          <p:nvPr/>
        </p:nvPicPr>
        <p:blipFill>
          <a:blip r:embed="rId1"/>
          <a:stretch/>
        </p:blipFill>
        <p:spPr>
          <a:xfrm>
            <a:off x="2309400" y="626040"/>
            <a:ext cx="7572600" cy="5725440"/>
          </a:xfrm>
          <a:prstGeom prst="rect">
            <a:avLst/>
          </a:prstGeom>
          <a:ln w="0">
            <a:noFill/>
          </a:ln>
        </p:spPr>
      </p:pic>
      <p:pic>
        <p:nvPicPr>
          <p:cNvPr id="76" name="Bildobjekt 4" descr=""/>
          <p:cNvPicPr/>
          <p:nvPr/>
        </p:nvPicPr>
        <p:blipFill>
          <a:blip r:embed="rId2"/>
          <a:stretch/>
        </p:blipFill>
        <p:spPr>
          <a:xfrm>
            <a:off x="4391640" y="782640"/>
            <a:ext cx="3440880" cy="55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8" name="Bildobjekt 2" descr=""/>
          <p:cNvPicPr/>
          <p:nvPr/>
        </p:nvPicPr>
        <p:blipFill>
          <a:blip r:embed="rId1"/>
          <a:stretch/>
        </p:blipFill>
        <p:spPr>
          <a:xfrm>
            <a:off x="3378960" y="60480"/>
            <a:ext cx="5433480" cy="673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0" name="Bildobjekt 1" descr=""/>
          <p:cNvPicPr/>
          <p:nvPr/>
        </p:nvPicPr>
        <p:blipFill>
          <a:blip r:embed="rId1"/>
          <a:stretch/>
        </p:blipFill>
        <p:spPr>
          <a:xfrm>
            <a:off x="4122000" y="365040"/>
            <a:ext cx="3947400" cy="6100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2" name="Bildobjekt 2" descr=""/>
          <p:cNvPicPr/>
          <p:nvPr/>
        </p:nvPicPr>
        <p:blipFill>
          <a:blip r:embed="rId1"/>
          <a:stretch/>
        </p:blipFill>
        <p:spPr>
          <a:xfrm>
            <a:off x="5374080" y="425520"/>
            <a:ext cx="1443960" cy="600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ktangel 14"/>
          <p:cNvSpPr/>
          <p:nvPr/>
        </p:nvSpPr>
        <p:spPr>
          <a:xfrm>
            <a:off x="1743120" y="495360"/>
            <a:ext cx="87055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”</a:t>
            </a: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Allmän” rösträtt</a:t>
            </a:r>
            <a:endParaRPr b="0" lang="sv-SE" sz="6600" spc="-1" strike="noStrike">
              <a:latin typeface="Arial"/>
            </a:endParaRPr>
          </a:p>
        </p:txBody>
      </p:sp>
      <p:sp>
        <p:nvSpPr>
          <p:cNvPr id="84" name="Rektangel 1"/>
          <p:cNvSpPr/>
          <p:nvPr/>
        </p:nvSpPr>
        <p:spPr>
          <a:xfrm>
            <a:off x="1311120" y="2009880"/>
            <a:ext cx="956916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• </a:t>
            </a:r>
            <a:r>
              <a:rPr b="0" lang="sv-SE" sz="3200" spc="-1" strike="noStrike">
                <a:solidFill>
                  <a:srgbClr val="000000"/>
                </a:solidFill>
                <a:latin typeface="Calibri"/>
              </a:rPr>
              <a:t>Vilket år fick alla svenska medborgare över 18 år rösträtt?</a:t>
            </a:r>
            <a:endParaRPr b="0" lang="sv-SE" sz="3200" spc="-1" strike="noStrike">
              <a:latin typeface="Arial"/>
            </a:endParaRPr>
          </a:p>
        </p:txBody>
      </p:sp>
      <p:sp>
        <p:nvSpPr>
          <p:cNvPr id="85" name="Rektangel 8"/>
          <p:cNvSpPr/>
          <p:nvPr/>
        </p:nvSpPr>
        <p:spPr>
          <a:xfrm>
            <a:off x="1311120" y="3170520"/>
            <a:ext cx="952164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sv-SE" sz="3600" spc="-1" strike="noStrike">
                <a:solidFill>
                  <a:srgbClr val="000000"/>
                </a:solidFill>
                <a:latin typeface="Calibri"/>
              </a:rPr>
              <a:t>1921: Kvinnor får rösta i riksdagsval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86" name="Rektangel 4"/>
          <p:cNvSpPr/>
          <p:nvPr/>
        </p:nvSpPr>
        <p:spPr>
          <a:xfrm>
            <a:off x="1311120" y="3900240"/>
            <a:ext cx="952164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sv-SE" sz="3600" spc="-1" strike="noStrike">
                <a:solidFill>
                  <a:srgbClr val="000000"/>
                </a:solidFill>
                <a:latin typeface="Calibri"/>
              </a:rPr>
              <a:t>1937: Fängelseinterner får rösta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87" name="Rektangel 5"/>
          <p:cNvSpPr/>
          <p:nvPr/>
        </p:nvSpPr>
        <p:spPr>
          <a:xfrm>
            <a:off x="1311120" y="4626720"/>
            <a:ext cx="956916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sv-SE" sz="3600" spc="-1" strike="noStrike">
                <a:solidFill>
                  <a:srgbClr val="000000"/>
                </a:solidFill>
                <a:latin typeface="Calibri"/>
              </a:rPr>
              <a:t>1945: Den som erhöll fattigunderstöd får rösta</a:t>
            </a:r>
            <a:endParaRPr b="0" lang="sv-SE" sz="3600" spc="-1" strike="noStrike">
              <a:latin typeface="Arial"/>
            </a:endParaRPr>
          </a:p>
        </p:txBody>
      </p:sp>
      <p:sp>
        <p:nvSpPr>
          <p:cNvPr id="88" name="Rektangel 6"/>
          <p:cNvSpPr/>
          <p:nvPr/>
        </p:nvSpPr>
        <p:spPr>
          <a:xfrm>
            <a:off x="1287360" y="5353200"/>
            <a:ext cx="956916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sv-SE" sz="3600" spc="-1" strike="noStrike">
                <a:solidFill>
                  <a:srgbClr val="000000"/>
                </a:solidFill>
                <a:latin typeface="Calibri"/>
              </a:rPr>
              <a:t>1989: Begreppet omyndigförklarad avskaffas</a:t>
            </a:r>
            <a:endParaRPr b="0" lang="sv-SE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58752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Rektangel 14"/>
          <p:cNvSpPr/>
          <p:nvPr/>
        </p:nvSpPr>
        <p:spPr>
          <a:xfrm>
            <a:off x="1743120" y="513000"/>
            <a:ext cx="870552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Vilken rättighet är viktigast för dig?</a:t>
            </a:r>
            <a:endParaRPr b="0" lang="sv-SE" sz="6600" spc="-1" strike="noStrike">
              <a:latin typeface="Arial"/>
            </a:endParaRPr>
          </a:p>
        </p:txBody>
      </p:sp>
      <p:sp>
        <p:nvSpPr>
          <p:cNvPr id="45" name="Rektangel 1"/>
          <p:cNvSpPr/>
          <p:nvPr/>
        </p:nvSpPr>
        <p:spPr>
          <a:xfrm>
            <a:off x="1311120" y="3663720"/>
            <a:ext cx="95691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• </a:t>
            </a: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Välj en rättighet. Motivera!</a:t>
            </a:r>
            <a:endParaRPr b="0" lang="sv-S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Rektangel 14"/>
          <p:cNvSpPr/>
          <p:nvPr/>
        </p:nvSpPr>
        <p:spPr>
          <a:xfrm>
            <a:off x="1743120" y="546480"/>
            <a:ext cx="87055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Engagemanget</a:t>
            </a:r>
            <a:endParaRPr b="0" lang="sv-SE" sz="6600" spc="-1" strike="noStrike">
              <a:latin typeface="Arial"/>
            </a:endParaRPr>
          </a:p>
        </p:txBody>
      </p:sp>
      <p:sp>
        <p:nvSpPr>
          <p:cNvPr id="48" name="Rektangel 1"/>
          <p:cNvSpPr/>
          <p:nvPr/>
        </p:nvSpPr>
        <p:spPr>
          <a:xfrm>
            <a:off x="1311120" y="2823120"/>
            <a:ext cx="9569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• </a:t>
            </a: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Titta på arkivhandlingar A1– A4</a:t>
            </a:r>
            <a:endParaRPr b="0" lang="sv-S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0" name="Bildobjekt 1" descr=""/>
          <p:cNvPicPr/>
          <p:nvPr/>
        </p:nvPicPr>
        <p:blipFill>
          <a:blip r:embed="rId1"/>
          <a:stretch/>
        </p:blipFill>
        <p:spPr>
          <a:xfrm>
            <a:off x="3615480" y="330840"/>
            <a:ext cx="4960440" cy="619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Bildobjekt 2" descr=""/>
          <p:cNvPicPr/>
          <p:nvPr/>
        </p:nvPicPr>
        <p:blipFill>
          <a:blip r:embed="rId1"/>
          <a:stretch/>
        </p:blipFill>
        <p:spPr>
          <a:xfrm>
            <a:off x="3988440" y="204840"/>
            <a:ext cx="4214880" cy="64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Bildobjekt 3" descr=""/>
          <p:cNvPicPr/>
          <p:nvPr/>
        </p:nvPicPr>
        <p:blipFill>
          <a:blip r:embed="rId1"/>
          <a:stretch/>
        </p:blipFill>
        <p:spPr>
          <a:xfrm>
            <a:off x="3867840" y="166680"/>
            <a:ext cx="4456080" cy="6523920"/>
          </a:xfrm>
          <a:prstGeom prst="rect">
            <a:avLst/>
          </a:prstGeom>
          <a:ln w="0">
            <a:noFill/>
          </a:ln>
        </p:spPr>
      </p:pic>
      <p:pic>
        <p:nvPicPr>
          <p:cNvPr id="55" name="Bildobjekt 4" descr=""/>
          <p:cNvPicPr/>
          <p:nvPr/>
        </p:nvPicPr>
        <p:blipFill>
          <a:blip r:embed="rId2"/>
          <a:srcRect l="0" t="541" r="0" b="1360"/>
          <a:stretch/>
        </p:blipFill>
        <p:spPr>
          <a:xfrm>
            <a:off x="5272200" y="598320"/>
            <a:ext cx="4390560" cy="5613840"/>
          </a:xfrm>
          <a:prstGeom prst="rect">
            <a:avLst/>
          </a:prstGeom>
          <a:ln w="0">
            <a:noFill/>
          </a:ln>
        </p:spPr>
      </p:pic>
      <p:pic>
        <p:nvPicPr>
          <p:cNvPr id="56" name="Bildobjekt 1" descr=""/>
          <p:cNvPicPr/>
          <p:nvPr/>
        </p:nvPicPr>
        <p:blipFill>
          <a:blip r:embed="rId3"/>
          <a:stretch/>
        </p:blipFill>
        <p:spPr>
          <a:xfrm>
            <a:off x="6497640" y="1000440"/>
            <a:ext cx="3652560" cy="48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8" name="Bildobjekt 1" descr=""/>
          <p:cNvPicPr/>
          <p:nvPr/>
        </p:nvPicPr>
        <p:blipFill>
          <a:blip r:embed="rId1"/>
          <a:stretch/>
        </p:blipFill>
        <p:spPr>
          <a:xfrm>
            <a:off x="2007360" y="362520"/>
            <a:ext cx="8176680" cy="613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Rektangel 14"/>
          <p:cNvSpPr/>
          <p:nvPr/>
        </p:nvSpPr>
        <p:spPr>
          <a:xfrm>
            <a:off x="1743120" y="628560"/>
            <a:ext cx="870552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sv-SE" sz="6600" spc="-1" strike="noStrike">
                <a:solidFill>
                  <a:srgbClr val="4f5d71"/>
                </a:solidFill>
                <a:latin typeface="ITC Franklin Gothic Book"/>
              </a:rPr>
              <a:t>Systemet</a:t>
            </a:r>
            <a:endParaRPr b="0" lang="sv-SE" sz="6600" spc="-1" strike="noStrike">
              <a:latin typeface="Arial"/>
            </a:endParaRPr>
          </a:p>
        </p:txBody>
      </p:sp>
      <p:sp>
        <p:nvSpPr>
          <p:cNvPr id="61" name="Rektangel 1"/>
          <p:cNvSpPr/>
          <p:nvPr/>
        </p:nvSpPr>
        <p:spPr>
          <a:xfrm>
            <a:off x="1311120" y="2823120"/>
            <a:ext cx="9569160" cy="8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• </a:t>
            </a:r>
            <a:r>
              <a:rPr b="0" lang="sv-SE" sz="3200" spc="-1" strike="noStrike">
                <a:solidFill>
                  <a:srgbClr val="000000"/>
                </a:solidFill>
                <a:latin typeface="ITC Franklin Gothic Book"/>
              </a:rPr>
              <a:t>Titta på arkivhandlingar B1 – B4</a:t>
            </a:r>
            <a:endParaRPr b="0" lang="sv-S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4229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  <a:buNone/>
            </a:pPr>
            <a:br/>
            <a:br/>
            <a:br/>
            <a:br/>
            <a:endParaRPr b="0" lang="sv-S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3" name="Bildobjekt 2" descr=""/>
          <p:cNvPicPr/>
          <p:nvPr/>
        </p:nvPicPr>
        <p:blipFill>
          <a:blip r:embed="rId1"/>
          <a:stretch/>
        </p:blipFill>
        <p:spPr>
          <a:xfrm>
            <a:off x="3695760" y="236520"/>
            <a:ext cx="4800240" cy="638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Application>LibreOffice/7.2.7.2$Windows_X86_64 LibreOffice_project/8d71d29d553c0f7dcbfa38fbfda25ee34cce99a2</Application>
  <AppVersion>15.0000</AppVersion>
  <Words>149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2017-04-18T12:10:15Z</dcterms:created>
  <dc:creator>Per Agius</dc:creator>
  <dc:description/>
  <dc:language>sv-SE</dc:language>
  <cp:lastModifiedBy>Malmsjö Nicklas</cp:lastModifiedBy>
  <cp:lastPrinted>2017-05-10T11:34:58Z</cp:lastPrinted>
  <dcterms:modified xsi:type="dcterms:W3CDTF">2021-08-26T11:41:39Z</dcterms:modified>
  <cp:revision>188</cp:revision>
  <dc:subject/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Bredbild</vt:lpwstr>
  </property>
  <property fmtid="{D5CDD505-2E9C-101B-9397-08002B2CF9AE}" pid="3" name="Slides">
    <vt:r8>18</vt:r8>
  </property>
</Properties>
</file>